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sldIdLst>
    <p:sldId id="256" r:id="rId3"/>
    <p:sldId id="260" r:id="rId4"/>
    <p:sldId id="271" r:id="rId5"/>
    <p:sldId id="261" r:id="rId6"/>
    <p:sldId id="257" r:id="rId7"/>
    <p:sldId id="259" r:id="rId8"/>
    <p:sldId id="262" r:id="rId9"/>
    <p:sldId id="258" r:id="rId10"/>
    <p:sldId id="263" r:id="rId11"/>
    <p:sldId id="264" r:id="rId12"/>
    <p:sldId id="267" r:id="rId13"/>
    <p:sldId id="268" r:id="rId14"/>
    <p:sldId id="275" r:id="rId15"/>
    <p:sldId id="276" r:id="rId16"/>
    <p:sldId id="265" r:id="rId17"/>
    <p:sldId id="273" r:id="rId18"/>
    <p:sldId id="266" r:id="rId19"/>
    <p:sldId id="270" r:id="rId20"/>
    <p:sldId id="274" r:id="rId21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22"/>
    </p:embeddedFont>
    <p:embeddedFont>
      <p:font typeface="Republika" panose="02000806030000020004" pitchFamily="2" charset="-18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4" autoAdjust="0"/>
    <p:restoredTop sz="95544" autoAdjust="0"/>
  </p:normalViewPr>
  <p:slideViewPr>
    <p:cSldViewPr snapToGrid="0" snapToObjects="1">
      <p:cViewPr varScale="1">
        <p:scale>
          <a:sx n="94" d="100"/>
          <a:sy n="94" d="100"/>
        </p:scale>
        <p:origin x="-480" y="-96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2000" y="6356350"/>
            <a:ext cx="1495694" cy="365125"/>
          </a:xfrm>
        </p:spPr>
        <p:txBody>
          <a:bodyPr/>
          <a:lstStyle/>
          <a:p>
            <a:fld id="{EB3D48D5-516E-3E42-9894-20D6320228FD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/>
          <a:p>
            <a:fld id="{E372AB40-CE4F-304D-B217-84F7D05E0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1940683" cy="365125"/>
          </a:xfrm>
        </p:spPr>
        <p:txBody>
          <a:bodyPr/>
          <a:lstStyle/>
          <a:p>
            <a:fld id="{B6643AA4-2635-4C12-8113-A9B2CF4D688D}" type="datetimeFigureOut">
              <a:rPr lang="sl-SI" smtClean="0"/>
              <a:pPr/>
              <a:t>20.10.2016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20.10.2016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20.10.2016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20.10.2016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2133600" cy="365125"/>
          </a:xfrm>
        </p:spPr>
        <p:txBody>
          <a:bodyPr/>
          <a:lstStyle/>
          <a:p>
            <a:fld id="{B6643AA4-2635-4C12-8113-A9B2CF4D688D}" type="datetimeFigureOut">
              <a:rPr lang="sl-SI" smtClean="0"/>
              <a:pPr/>
              <a:t>20.10.2016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2133600" cy="365125"/>
          </a:xfrm>
        </p:spPr>
        <p:txBody>
          <a:bodyPr/>
          <a:lstStyle/>
          <a:p>
            <a:fld id="{B6643AA4-2635-4C12-8113-A9B2CF4D688D}" type="datetimeFigureOut">
              <a:rPr lang="sl-SI" smtClean="0"/>
              <a:pPr/>
              <a:t>20.10.2016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00" y="6356350"/>
            <a:ext cx="2133600" cy="365125"/>
          </a:xfrm>
        </p:spPr>
        <p:txBody>
          <a:bodyPr/>
          <a:lstStyle/>
          <a:p>
            <a:fld id="{B6643AA4-2635-4C12-8113-A9B2CF4D688D}" type="datetimeFigureOut">
              <a:rPr lang="sl-SI" smtClean="0"/>
              <a:pPr/>
              <a:t>20.10.2016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07399" cy="365125"/>
          </a:xfrm>
        </p:spPr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20.10.2016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2343" y="707598"/>
            <a:ext cx="1950189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lang="en-US" sz="70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</a:pPr>
            <a:r>
              <a:rPr lang="en-US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DELO,</a:t>
            </a:r>
            <a:r>
              <a:rPr lang="sl-SI" sz="700" b="1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 DRUŽINO, </a:t>
            </a:r>
          </a:p>
          <a:p>
            <a:pPr>
              <a:lnSpc>
                <a:spcPts val="840"/>
              </a:lnSpc>
              <a:spcAft>
                <a:spcPts val="600"/>
              </a:spcAft>
            </a:pPr>
            <a:r>
              <a:rPr lang="sl-SI" sz="700" b="1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SOCIALNE ZADEVE IN ENAKE MOŽNOSTI </a:t>
            </a:r>
          </a:p>
          <a:p>
            <a:pPr>
              <a:lnSpc>
                <a:spcPts val="840"/>
              </a:lnSpc>
            </a:pPr>
            <a:r>
              <a:rPr lang="sl-SI" sz="700" b="0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INŠPEKTORAT REPUBLIKE SLOVENIJE ZA DELO</a:t>
            </a:r>
            <a:endParaRPr lang="en-US" sz="700" b="0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  <p:pic>
        <p:nvPicPr>
          <p:cNvPr id="9" name="Picture 8" descr="grb moder za 10 pt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24" y="712011"/>
            <a:ext cx="166596" cy="208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48D5-516E-3E42-9894-20D6320228F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AB40-CE4F-304D-B217-84F7D05E0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000" y="1548000"/>
            <a:ext cx="7200000" cy="10800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99" y="3240000"/>
            <a:ext cx="720000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425" y="6356350"/>
            <a:ext cx="158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3AA4-2635-4C12-8113-A9B2CF4D688D}" type="datetimeFigureOut">
              <a:rPr lang="sl-SI" smtClean="0"/>
              <a:pPr/>
              <a:t>20.10.2016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962344" y="707598"/>
            <a:ext cx="1907856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lang="en-US" sz="70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40"/>
              </a:lnSpc>
            </a:pPr>
            <a:r>
              <a:rPr lang="en-US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DELO, DRUŽINO,</a:t>
            </a:r>
            <a:r>
              <a:rPr lang="sl-SI" sz="700" b="1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 </a:t>
            </a:r>
          </a:p>
          <a:p>
            <a:pPr>
              <a:lnSpc>
                <a:spcPts val="840"/>
              </a:lnSpc>
              <a:spcAft>
                <a:spcPts val="600"/>
              </a:spcAft>
            </a:pPr>
            <a:r>
              <a:rPr lang="sl-SI" sz="700" b="1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SOCIALNE ZADEVE IN ENAKE MOŽNOSTI </a:t>
            </a:r>
          </a:p>
          <a:p>
            <a:pPr>
              <a:lnSpc>
                <a:spcPts val="840"/>
              </a:lnSpc>
            </a:pPr>
            <a:r>
              <a:rPr lang="sl-SI" sz="700" b="0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INŠPEKTORAT REPUBLIKE SLOVENIJE ZA DELO</a:t>
            </a:r>
            <a:endParaRPr lang="en-US" sz="700" b="0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  <p:pic>
        <p:nvPicPr>
          <p:cNvPr id="10" name="Picture 9" descr="grb moder za 10 pt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724" y="712011"/>
            <a:ext cx="166596" cy="20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2" r:id="rId3"/>
    <p:sldLayoutId id="2147483664" r:id="rId4"/>
    <p:sldLayoutId id="2147483663" r:id="rId5"/>
    <p:sldLayoutId id="2147483654" r:id="rId6"/>
    <p:sldLayoutId id="2147483665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chemeClr val="tx2"/>
                </a:solidFill>
              </a:rPr>
              <a:t>NAJPOGOSTEJŠE </a:t>
            </a:r>
            <a:r>
              <a:rPr lang="sl-SI" dirty="0" smtClean="0">
                <a:solidFill>
                  <a:schemeClr val="tx2"/>
                </a:solidFill>
              </a:rPr>
              <a:t/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KRŠITVE </a:t>
            </a:r>
            <a:r>
              <a:rPr lang="sl-SI" dirty="0" smtClean="0">
                <a:solidFill>
                  <a:schemeClr val="tx2"/>
                </a:solidFill>
              </a:rPr>
              <a:t>V </a:t>
            </a:r>
            <a:r>
              <a:rPr lang="sl-SI" dirty="0" smtClean="0">
                <a:solidFill>
                  <a:schemeClr val="tx2"/>
                </a:solidFill>
              </a:rPr>
              <a:t>TRGOVINSKI DEJAVNOSTI (2015)</a:t>
            </a:r>
            <a:r>
              <a:rPr lang="sl-SI" dirty="0" smtClean="0">
                <a:solidFill>
                  <a:schemeClr val="tx2"/>
                </a:solidFill>
              </a:rPr>
              <a:t/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/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	</a:t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  </a:t>
            </a:r>
            <a:r>
              <a:rPr lang="sl-SI" sz="2000" dirty="0" smtClean="0">
                <a:solidFill>
                  <a:schemeClr val="tx2"/>
                </a:solidFill>
              </a:rPr>
              <a:t>Slavko </a:t>
            </a:r>
            <a:r>
              <a:rPr lang="sl-SI" sz="2000" dirty="0" err="1" smtClean="0">
                <a:solidFill>
                  <a:schemeClr val="tx2"/>
                </a:solidFill>
              </a:rPr>
              <a:t>Krištofelc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                                  Ljubljana, 20. oktober 2016</a:t>
            </a:r>
            <a:r>
              <a:rPr lang="sl-SI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2" y="555625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KRŠITVE (</a:t>
            </a:r>
            <a:r>
              <a:rPr lang="sl-SI" altLang="sl-SI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IoVzOT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)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trgovina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vsebina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</a:t>
            </a:r>
            <a:r>
              <a:rPr lang="sl-SI" altLang="sl-SI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ident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., ocenjevanje,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ukrepi-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ergonomija):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38%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revizija: 30%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opredelitev odgovornosti: 12%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sodelovanje delavcev: 14%      </a:t>
            </a:r>
            <a:endParaRPr lang="sl-SI" altLang="sl-SI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1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2" y="555625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</a:t>
            </a: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KRŠITVE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usposabljanje delavcev:  (vseh skupaj 2.355)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 gostinstvo: 572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 predel. </a:t>
            </a: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d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ej.: 348 – izstopa: kovine in kov. </a:t>
            </a: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i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zd.: 108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                 živila in pijače: 86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 trgovina: 279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 gradbeništvo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242 </a:t>
            </a: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sl-SI" altLang="sl-SI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4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2" y="555625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KRŠITVE (usposabljanje)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trgovina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</a:t>
            </a: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</a:t>
            </a: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„prvo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“ usposabljanje: 4%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program usposabljanja: 2%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„obdobni“ preizkus: 4%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dokumentacija: 1%      </a:t>
            </a:r>
            <a:endParaRPr lang="sl-SI" altLang="sl-SI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27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2" y="555625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KRŠITVE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(ostalo)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trgovina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</a:t>
            </a: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</a:t>
            </a: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el. tok: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203 (večina: pregledi električnih inštalacij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ostalo: neustrezno dejansko stanje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u="sng" dirty="0">
                <a:solidFill>
                  <a:schemeClr val="tx2"/>
                </a:solidFill>
                <a:latin typeface="Arial" charset="0"/>
                <a:cs typeface="Arial" charset="0"/>
              </a:rPr>
              <a:t>d</a:t>
            </a:r>
            <a:r>
              <a:rPr lang="sl-SI" altLang="sl-SI" sz="2400" b="1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elovna mesta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162 (ergonomija,sedeči položaji,     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premeščanje bremen, evakuacija,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  prezračevanje, temperature,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  osvetljenost, poti za gibanje,</a:t>
            </a:r>
            <a:endParaRPr lang="sl-SI" altLang="sl-SI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sanitarni in garderobni prostori)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2" y="555625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KRŠITVE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(ostalo)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trgovina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</a:t>
            </a: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</a:t>
            </a: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delovna oprema: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133 (pregledi in preizkusi, navodila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za varno delo, zagotavljanje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brezhibnosti)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</a:t>
            </a:r>
            <a:r>
              <a:rPr lang="sl-SI" altLang="sl-SI" sz="2400" b="1" u="sng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sebna varovalna oprema: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144 (</a:t>
            </a:r>
            <a:r>
              <a:rPr lang="sl-SI" altLang="sl-SI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nezagotavljanje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                      namenska uporaba)</a:t>
            </a: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8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55269" y="605135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prijavljene nezgode pri delu, 2015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(skupaj: 9.367, od tega 24 smrtnih)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9" y="1650554"/>
            <a:ext cx="8153400" cy="462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42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951442" y="514824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                   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8" y="1281222"/>
            <a:ext cx="8020886" cy="49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103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889086" y="514824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vzroki  smrtnih nezgod pri delu, 2015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9" y="1392237"/>
            <a:ext cx="8317618" cy="518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40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889086" y="514824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smrtne nezgode pri delu, 2015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s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kupaj: 24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 proizvodnja kov.izd. (C25): 7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	(prevrnitve obdelovancev, </a:t>
            </a:r>
            <a:r>
              <a:rPr lang="sl-SI" altLang="sl-SI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stisnitve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padci obdelovancev)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 trgovina: /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p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rimerjava: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sl-SI" altLang="sl-SI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gradbeništvo</a:t>
            </a:r>
            <a:r>
              <a:rPr lang="sl-SI" altLang="sl-SI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: </a:t>
            </a:r>
            <a:r>
              <a:rPr lang="sl-SI" altLang="sl-SI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8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sl-SI" altLang="sl-SI" sz="24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 </a:t>
            </a:r>
            <a:r>
              <a:rPr lang="sl-SI" altLang="sl-SI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sl-SI" altLang="sl-SI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romet - transport: </a:t>
            </a:r>
            <a:r>
              <a:rPr lang="sl-SI" altLang="sl-SI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16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951442" y="605135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</a:t>
            </a:r>
            <a:r>
              <a:rPr lang="sl-SI" altLang="sl-SI" sz="4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HVALA   ZA  POZORNOST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10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784" y="277914"/>
            <a:ext cx="8638823" cy="6031600"/>
          </a:xfrm>
        </p:spPr>
        <p:txBody>
          <a:bodyPr/>
          <a:lstStyle/>
          <a:p>
            <a:pPr algn="ctr"/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NADZORI (absolutno)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2400" dirty="0" smtClean="0">
                <a:solidFill>
                  <a:schemeClr val="tx2"/>
                </a:solidFill>
              </a:rPr>
              <a:t>                 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4" y="2181133"/>
            <a:ext cx="7927538" cy="412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a 2"/>
          <p:cNvSpPr/>
          <p:nvPr/>
        </p:nvSpPr>
        <p:spPr>
          <a:xfrm>
            <a:off x="7450667" y="5757332"/>
            <a:ext cx="1140178" cy="552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0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784" y="277914"/>
            <a:ext cx="8638823" cy="6031600"/>
          </a:xfrm>
        </p:spPr>
        <p:txBody>
          <a:bodyPr/>
          <a:lstStyle/>
          <a:p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                                             NADZORI (absolutno)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2400" dirty="0" smtClean="0">
                <a:solidFill>
                  <a:schemeClr val="tx2"/>
                </a:solidFill>
              </a:rPr>
              <a:t>                                          1 </a:t>
            </a:r>
            <a:r>
              <a:rPr lang="sl-SI" sz="2400" dirty="0" err="1" smtClean="0">
                <a:solidFill>
                  <a:schemeClr val="tx2"/>
                </a:solidFill>
              </a:rPr>
              <a:t>inšp</a:t>
            </a:r>
            <a:r>
              <a:rPr lang="sl-SI" sz="2400" dirty="0" smtClean="0">
                <a:solidFill>
                  <a:schemeClr val="tx2"/>
                </a:solidFill>
              </a:rPr>
              <a:t>./6.300 subjektov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                                                        25.000 delavcev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gradbeništvo: 28%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  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predelovalna dejavnost: 20%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rgbClr val="FF0000"/>
                </a:solidFill>
              </a:rPr>
              <a:t>trgovina: 12%</a:t>
            </a:r>
            <a:br>
              <a:rPr lang="sl-SI" sz="2400" dirty="0" smtClean="0">
                <a:solidFill>
                  <a:srgbClr val="FF0000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gostinstvo: 8%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strokovna, znanstvena, </a:t>
            </a:r>
            <a:r>
              <a:rPr lang="sl-SI" sz="2400" dirty="0" err="1" smtClean="0">
                <a:solidFill>
                  <a:schemeClr val="tx2"/>
                </a:solidFill>
              </a:rPr>
              <a:t>tehn</a:t>
            </a:r>
            <a:r>
              <a:rPr lang="sl-SI" sz="2400" dirty="0" smtClean="0">
                <a:solidFill>
                  <a:schemeClr val="tx2"/>
                </a:solidFill>
              </a:rPr>
              <a:t>. dej.: 7%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promet in skladiščenje: 4%</a:t>
            </a:r>
            <a:r>
              <a:rPr lang="sl-SI" sz="2400" dirty="0">
                <a:solidFill>
                  <a:schemeClr val="tx2"/>
                </a:solidFill>
              </a:rPr>
              <a:t/>
            </a:r>
            <a:br>
              <a:rPr lang="sl-SI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7736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</p:spTree>
    <p:extLst>
      <p:ext uri="{BB962C8B-B14F-4D97-AF65-F5344CB8AC3E}">
        <p14:creationId xmlns:p14="http://schemas.microsoft.com/office/powerpoint/2010/main" val="2072801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784" y="277914"/>
            <a:ext cx="8638823" cy="6031600"/>
          </a:xfrm>
        </p:spPr>
        <p:txBody>
          <a:bodyPr/>
          <a:lstStyle/>
          <a:p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                                                    NADZORI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1800" dirty="0" smtClean="0">
                <a:solidFill>
                  <a:schemeClr val="tx2"/>
                </a:solidFill>
              </a:rPr>
              <a:t>Dejavnosti</a:t>
            </a:r>
            <a:r>
              <a:rPr lang="sl-SI" sz="1800" dirty="0">
                <a:solidFill>
                  <a:schemeClr val="tx2"/>
                </a:solidFill>
              </a:rPr>
              <a:t>, v katerih je bilo opravljenih največje število nadzorov na področju </a:t>
            </a:r>
            <a:r>
              <a:rPr lang="sl-SI" sz="1800" dirty="0" smtClean="0">
                <a:solidFill>
                  <a:schemeClr val="tx2"/>
                </a:solidFill>
              </a:rPr>
              <a:t>  </a:t>
            </a:r>
            <a:br>
              <a:rPr lang="sl-SI" sz="1800" dirty="0" smtClean="0">
                <a:solidFill>
                  <a:schemeClr val="tx2"/>
                </a:solidFill>
              </a:rPr>
            </a:br>
            <a:r>
              <a:rPr lang="sl-SI" sz="1800" dirty="0">
                <a:solidFill>
                  <a:schemeClr val="tx2"/>
                </a:solidFill>
              </a:rPr>
              <a:t> </a:t>
            </a:r>
            <a:r>
              <a:rPr lang="sl-SI" sz="1800" dirty="0" smtClean="0">
                <a:solidFill>
                  <a:schemeClr val="tx2"/>
                </a:solidFill>
              </a:rPr>
              <a:t>varnosti </a:t>
            </a:r>
            <a:r>
              <a:rPr lang="sl-SI" sz="1800" dirty="0">
                <a:solidFill>
                  <a:schemeClr val="tx2"/>
                </a:solidFill>
              </a:rPr>
              <a:t>in zdravja p</a:t>
            </a:r>
            <a:r>
              <a:rPr lang="sl-SI" sz="1800" dirty="0" smtClean="0">
                <a:solidFill>
                  <a:schemeClr val="tx2"/>
                </a:solidFill>
              </a:rPr>
              <a:t>ri </a:t>
            </a:r>
            <a:r>
              <a:rPr lang="sl-SI" sz="1800" dirty="0">
                <a:solidFill>
                  <a:schemeClr val="tx2"/>
                </a:solidFill>
              </a:rPr>
              <a:t>delu (indeks = število nadzorov / 1000 zaposlenih), </a:t>
            </a:r>
            <a:r>
              <a:rPr lang="sl-SI" sz="1800" dirty="0" smtClean="0">
                <a:solidFill>
                  <a:schemeClr val="tx2"/>
                </a:solidFill>
              </a:rPr>
              <a:t>2015 </a:t>
            </a:r>
            <a:r>
              <a:rPr lang="sl-SI" sz="1800" dirty="0">
                <a:solidFill>
                  <a:schemeClr val="tx2"/>
                </a:solidFill>
              </a:rPr>
              <a:t/>
            </a:r>
            <a:br>
              <a:rPr lang="sl-SI" sz="1800" dirty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2400" dirty="0" smtClean="0">
                <a:solidFill>
                  <a:schemeClr val="tx2"/>
                </a:solidFill>
              </a:rPr>
              <a:t>                 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3" y="2141185"/>
            <a:ext cx="8492286" cy="422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865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3" y="555625"/>
            <a:ext cx="802322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KRŠITVE (absolutno)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</a:t>
            </a: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2015:  20.386               </a:t>
            </a:r>
            <a:r>
              <a:rPr lang="sl-SI" altLang="sl-SI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(2014:  18.834; 2013:  18.005)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886359"/>
            <a:ext cx="8351131" cy="482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81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3" y="555625"/>
            <a:ext cx="802322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KRŠITVE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sl-SI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Dejavnosti</a:t>
            </a:r>
            <a:r>
              <a:rPr lang="sl-SI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katerih je bilo ugotovljenih največ kršitev na področju varnosti in zdravja pri delu </a:t>
            </a:r>
            <a:r>
              <a:rPr lang="sl-SI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 = število kršitev / 100 pregledov), 2015,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</a:t>
            </a:r>
            <a:endParaRPr lang="sl-SI" altLang="sl-SI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354086"/>
            <a:ext cx="784542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033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3" y="555625"/>
            <a:ext cx="802322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KRŠITVE (absolutno)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</a:t>
            </a:r>
            <a:r>
              <a:rPr lang="sl-SI" altLang="sl-SI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Trgovina (G45/G46/G47): 2.739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Predelovalna dejavnost (C): 4.315 (skupaj)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		- kovin in kovinskih izdelkov: 1379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- živila in pijače: 687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			- les in pohištvo: 618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			- guma in plastika: 418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Gradbeništvo (F): 4.759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Gostinstvo (I): 3.122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Promet (H): 737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</a:t>
            </a:r>
            <a:endParaRPr lang="sl-SI" altLang="sl-SI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73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2" y="555625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</a:t>
            </a: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KRŠITVE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</a:t>
            </a:r>
            <a:endParaRPr lang="sl-SI" altLang="sl-SI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4544"/>
            <a:ext cx="8163965" cy="454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058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844" y="1465889"/>
            <a:ext cx="8638823" cy="522842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5135"/>
            <a:ext cx="40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epublika"/>
                <a:cs typeface="Republika"/>
              </a:rPr>
              <a:t></a:t>
            </a:r>
            <a:endParaRPr lang="en-US" sz="2400" dirty="0" smtClean="0">
              <a:latin typeface="Republika"/>
              <a:cs typeface="Republik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1281223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</a:t>
            </a:r>
          </a:p>
        </p:txBody>
      </p:sp>
      <p:sp>
        <p:nvSpPr>
          <p:cNvPr id="7" name="Naslov 3"/>
          <p:cNvSpPr txBox="1">
            <a:spLocks/>
          </p:cNvSpPr>
          <p:nvPr/>
        </p:nvSpPr>
        <p:spPr bwMode="auto">
          <a:xfrm>
            <a:off x="544512" y="555625"/>
            <a:ext cx="8023225" cy="5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</a:t>
            </a: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KRŠITVE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                              </a:t>
            </a:r>
            <a:r>
              <a:rPr lang="sl-SI" altLang="sl-SI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IoVzOT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  (vseh skupaj 3.746)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 gradbeništvo: 590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l-SI" altLang="sl-SI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- trgovina: 569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 predelovalna: 525 – izstopa: kovine in kov. </a:t>
            </a:r>
            <a:r>
              <a:rPr lang="sl-SI" altLang="sl-SI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i</a:t>
            </a: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zd.: 204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sl-SI" altLang="sl-SI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2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IRSD_predloga_ppt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A_IRSD_predloga_ppt</Template>
  <TotalTime>1161</TotalTime>
  <Words>426</Words>
  <Application>Microsoft Office PowerPoint</Application>
  <PresentationFormat>Diaprojekcija na zaslonu (4:3)</PresentationFormat>
  <Paragraphs>185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Wingdings 3</vt:lpstr>
      <vt:lpstr>Republika</vt:lpstr>
      <vt:lpstr>Calibri</vt:lpstr>
      <vt:lpstr>A_IRSD_predloga_ppt</vt:lpstr>
      <vt:lpstr>Custom Design</vt:lpstr>
      <vt:lpstr> NAJPOGOSTEJŠE  KRŠITVE V TRGOVINSKI DEJAVNOSTI (2015)      Slavko Krištofelc                                      Ljubljana, 20. oktober 2016 </vt:lpstr>
      <vt:lpstr> NADZORI (absolutno)                      </vt:lpstr>
      <vt:lpstr>                                              NADZORI (absolutno)                                             1 inšp./6.300 subjektov                                                         25.000 delavcev gradbeništvo: 28%    predelovalna dejavnost: 20%  trgovina: 12%  gostinstvo: 8%  strokovna, znanstvena, tehn. dej.: 7%  promet in skladiščenje: 4% </vt:lpstr>
      <vt:lpstr>                                                     NADZORI   Dejavnosti, v katerih je bilo opravljenih največje število nadzorov na področju     varnosti in zdravja pri delu (indeks = število nadzorov / 1000 zaposlenih), 2015                    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UGOTOVITVE  IRSD PRI INŠPEKCIJSKIH PREGLEDIH V LETU 2014 IN PROGRAM AKTIVNOSTI V LETU 2015  Slavko Krištofelc, IRSD</dc:title>
  <dc:creator>uporabnik</dc:creator>
  <cp:lastModifiedBy>uporabnik</cp:lastModifiedBy>
  <cp:revision>93</cp:revision>
  <dcterms:created xsi:type="dcterms:W3CDTF">2015-04-14T18:10:08Z</dcterms:created>
  <dcterms:modified xsi:type="dcterms:W3CDTF">2016-10-20T07:18:08Z</dcterms:modified>
</cp:coreProperties>
</file>